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1" r:id="rId2"/>
    <p:sldId id="293" r:id="rId3"/>
    <p:sldId id="297" r:id="rId4"/>
    <p:sldId id="294" r:id="rId5"/>
    <p:sldId id="289" r:id="rId6"/>
    <p:sldId id="290" r:id="rId7"/>
    <p:sldId id="295" r:id="rId8"/>
    <p:sldId id="291" r:id="rId9"/>
    <p:sldId id="292" r:id="rId10"/>
    <p:sldId id="296" r:id="rId1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031"/>
    <a:srgbClr val="0089CC"/>
    <a:srgbClr val="181717"/>
    <a:srgbClr val="8C8E8E"/>
    <a:srgbClr val="0078B4"/>
    <a:srgbClr val="ADCC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26" autoAdjust="0"/>
  </p:normalViewPr>
  <p:slideViewPr>
    <p:cSldViewPr snapToObjects="1">
      <p:cViewPr varScale="1">
        <p:scale>
          <a:sx n="130" d="100"/>
          <a:sy n="130" d="100"/>
        </p:scale>
        <p:origin x="101" y="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0845CD-8477-4FB8-A4AD-233EAAF86B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B74AF-E49C-4AC5-8299-304C3D94FB0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14CF548-223E-401D-B241-A16768F194C2}" type="datetimeFigureOut">
              <a:rPr lang="en-US"/>
              <a:pPr>
                <a:defRPr/>
              </a:pPr>
              <a:t>9/10/2021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ACC147D-AF34-4ABA-BE22-396B72C65ED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C0D9743-FB14-415F-822A-3D394AB85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D11C7-3830-4AC6-B440-CE930A4974E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BA183-85F6-439D-BD2D-36C68BEE83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FE06B4-1980-4F75-BAE8-A49F57D440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FA475-691B-44D7-8B48-B0025C663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1D93B-290F-472A-A06F-30DB3127178C}" type="datetime1">
              <a:rPr lang="en-US"/>
              <a:pPr>
                <a:defRPr/>
              </a:pPr>
              <a:t>9/10/2021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CFC3D-A356-448B-805D-8969EB31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7CA3A-9146-481E-8B68-491D1A0F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E397B-20B4-4497-AE75-880D2DED2B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234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50467-0CF9-4D2C-B213-329B55BB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5FC5C-3BFF-4DD3-BBC4-8E704924FF29}" type="datetime1">
              <a:rPr lang="en-US"/>
              <a:pPr>
                <a:defRPr/>
              </a:pPr>
              <a:t>9/10/2021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210FE-3BAB-44D9-914A-C94FEB15A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D9DC7-E23E-4DFD-A743-E0A70C5C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4B812-6622-417F-B204-8500FC8EE9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93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32E54-DFB7-4397-9D23-11108271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098D9-5573-49AE-BE8E-C165F4D7FFD2}" type="datetime1">
              <a:rPr lang="en-US"/>
              <a:pPr>
                <a:defRPr/>
              </a:pPr>
              <a:t>9/10/2021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D6C5D-AEA7-4419-984D-59606BF02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1DFE0-AAA8-462C-AFDA-2BA526951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F877D-4513-4689-A4E7-6B0539B961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443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DA0B0-66F7-44C3-9388-52D4C6AE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9F0C-D86E-41BC-8B7E-00C7F56205C9}" type="datetime1">
              <a:rPr lang="en-US"/>
              <a:pPr>
                <a:defRPr/>
              </a:pPr>
              <a:t>9/10/2021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50106-5C54-470C-B00C-EECA746D7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EB25C-9727-4298-8CB4-44AFEC4FC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36CC9-94BE-4E97-B08F-9223A59C863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595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127E3-6DB4-431C-BD2B-ED054DAB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546AF-8B4F-4C7B-923D-6B47678F9847}" type="datetime1">
              <a:rPr lang="en-US"/>
              <a:pPr>
                <a:defRPr/>
              </a:pPr>
              <a:t>9/10/2021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B6CA6-AA6C-4712-9D6F-FAB6697C2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AB2C-BF82-49D1-BD07-933E8EF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3E061-D592-47BF-8789-A98468C568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78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4C5D2F-6956-44BC-9520-1ED9BBBFB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6CAE5-7DCE-45D2-8599-F3595237D6EE}" type="datetime1">
              <a:rPr lang="en-US"/>
              <a:pPr>
                <a:defRPr/>
              </a:pPr>
              <a:t>9/10/2021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E3EDEE-BB98-4047-9DCD-1CA31A88D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51F223-740D-4387-8843-EC3A9409C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C5FCA-EF6A-475D-B6EA-A6487BA5F98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088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BAAC86F-1A62-414D-AD91-5D4F834B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7CA19-B1AF-4420-998E-E8A08CB39C2D}" type="datetime1">
              <a:rPr lang="en-US"/>
              <a:pPr>
                <a:defRPr/>
              </a:pPr>
              <a:t>9/10/2021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E9220D-13D0-4DF1-B0A0-01DFF6028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BD3660-5F0F-4228-B6B7-A7B8B36B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6AAF0-FF42-4193-9B7A-8AE5485C92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414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887FCAE-1951-48EC-A604-F9451C98E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B6F9-1ED3-4D60-97C0-250FFDE69D19}" type="datetime1">
              <a:rPr lang="en-US"/>
              <a:pPr>
                <a:defRPr/>
              </a:pPr>
              <a:t>9/10/2021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D911D29-6462-47DA-A11A-FE37186B6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8B5B753-2E0C-48D0-8B61-FF130208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5EA94-0926-459A-8B9D-D005DDB1036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98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A20E275-5BA8-421B-BA22-E8EE9EF01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D7852-6244-4478-BC32-4D5F1C39209F}" type="datetime1">
              <a:rPr lang="en-US"/>
              <a:pPr>
                <a:defRPr/>
              </a:pPr>
              <a:t>9/10/2021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001FF45-29B1-4A04-8A75-2F0A32A29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FC47A5-1376-4745-B5E9-432A8DE04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E3816-9B83-4471-91A2-0787A083598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382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58D7FF-85DF-4458-AC62-0580CB7C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84279-B70F-4211-9AE9-1BF4937B5C3C}" type="datetime1">
              <a:rPr lang="en-US"/>
              <a:pPr>
                <a:defRPr/>
              </a:pPr>
              <a:t>9/10/2021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921805-35DC-47AF-87C0-F27959E2C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F82CE9-5755-4E6A-80F0-665FBCE57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5E887-C60F-4C76-9E19-CDFDC04A725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383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7C8BEE-08ED-4B91-B2A0-F740372AC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28C84-7067-4E9B-AF83-7CC5B7BC1C46}" type="datetime1">
              <a:rPr lang="en-US"/>
              <a:pPr>
                <a:defRPr/>
              </a:pPr>
              <a:t>9/10/2021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A9F2B6-C54B-43C2-AC32-58AF9CB08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AEA7DE-FC48-4D71-AB8C-4444922C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694AE-5D8B-4777-B111-E9AC69BADC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624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027CFBA-D2E9-4F51-AAF7-8E2857E820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1A99F01-E289-4C0D-9D60-A179C3DD19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04709-E5B7-49C0-BD3D-B9630DC98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882020A-455A-4027-BA52-56DF1249DF65}" type="datetime1">
              <a:rPr lang="en-US"/>
              <a:pPr>
                <a:defRPr/>
              </a:pPr>
              <a:t>9/10/2021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F9E3F-8901-4D8D-9D1D-5C6A98056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755B8-1D0C-48E2-A584-E418474C8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ED99D16-0A75-49E5-AAE3-F8ADA0616C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sccc.org/directory/curriculum-committee" TargetMode="External"/><Relationship Id="rId3" Type="http://schemas.openxmlformats.org/officeDocument/2006/relationships/hyperlink" Target="http://extranet.cccco.edu/Portals/1/AA/Credit/2017/PCAH_6thEdition_July_FINAL.pdf" TargetMode="External"/><Relationship Id="rId7" Type="http://schemas.openxmlformats.org/officeDocument/2006/relationships/hyperlink" Target="https://coci2.ccctechcenter.org/" TargetMode="External"/><Relationship Id="rId2" Type="http://schemas.openxmlformats.org/officeDocument/2006/relationships/hyperlink" Target="https://www.cccco.edu/-/media/CCCCO-Website/Reports/CCCCO_Report_Program_Course_Approval-web-102819.pdf?la=en&amp;hash=06918DD585E9F8C0805334FEA3EB1E6872C22F16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xtranet.cccco.edu/Divisions/AcademicAffairs.aspx" TargetMode="External"/><Relationship Id="rId5" Type="http://schemas.openxmlformats.org/officeDocument/2006/relationships/hyperlink" Target="http://www.asccc.org/papers/course-outline-record-curriculum-reference-guide-revisited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asccc.org/sites/default/files/Effective%20Curriculum%20Approval%20Process_0.pdf" TargetMode="External"/><Relationship Id="rId9" Type="http://schemas.openxmlformats.org/officeDocument/2006/relationships/hyperlink" Target="https://www.asccc.org/events/2021-07-07-150000-2021-07-09-220000/2021-curriculum-institute-virtual-ev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D94AC57-C0E1-4656-837D-A77D6648A9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-85725" y="-76200"/>
            <a:ext cx="9372600" cy="7239000"/>
          </a:xfrm>
          <a:prstGeom prst="rect">
            <a:avLst/>
          </a:pr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3076" name="Title 1">
            <a:extLst>
              <a:ext uri="{FF2B5EF4-FFF2-40B4-BE49-F238E27FC236}">
                <a16:creationId xmlns:a16="http://schemas.microsoft.com/office/drawing/2014/main" id="{601C0DCD-616E-47D6-BC05-E18DD74B4EC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1133475" y="1728788"/>
            <a:ext cx="6934200" cy="1357312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anose="020B0604020202020204" pitchFamily="34" charset="0"/>
                <a:ea typeface="ＭＳ Ｐゴシック" panose="020B0600070205080204" pitchFamily="34" charset="-128"/>
                <a:cs typeface="+mn-cs"/>
              </a:rPr>
              <a:t>Curriculum Committee Training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anose="020B0604020202020204" pitchFamily="34" charset="0"/>
                <a:ea typeface="ＭＳ Ｐゴシック" panose="020B0600070205080204" pitchFamily="34" charset="-128"/>
                <a:cs typeface="+mn-cs"/>
              </a:rPr>
              <a:t>Fall 2021</a:t>
            </a: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6D54E64B-C473-4F26-B2DB-D8B8EB5AB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5153025"/>
            <a:ext cx="4876800" cy="1189038"/>
          </a:xfrm>
        </p:spPr>
        <p:txBody>
          <a:bodyPr/>
          <a:lstStyle/>
          <a:p>
            <a:pPr eaLnBrk="1" hangingPunct="1"/>
            <a:r>
              <a:rPr lang="en-US" altLang="en-US" sz="1800" i="1" dirty="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Co-chairs: Dan Johnson, Deborah Henry</a:t>
            </a:r>
          </a:p>
          <a:p>
            <a:pPr eaLnBrk="1" hangingPunct="1"/>
            <a:r>
              <a:rPr lang="en-US" altLang="en-US" sz="1800" i="1" dirty="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Curriculum Specialist: Ann French</a:t>
            </a:r>
          </a:p>
          <a:p>
            <a:pPr eaLnBrk="1" hangingPunct="1"/>
            <a:r>
              <a:rPr lang="en-US" altLang="en-US" sz="1800" i="1" dirty="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Articulation Officer: Dan Weber</a:t>
            </a:r>
          </a:p>
          <a:p>
            <a:pPr eaLnBrk="1" hangingPunct="1"/>
            <a:endParaRPr lang="en-US" altLang="en-US" sz="1800" i="1" dirty="0">
              <a:solidFill>
                <a:srgbClr val="8C8E8E"/>
              </a:solidFill>
              <a:latin typeface="Helvetica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800" i="1" dirty="0">
              <a:solidFill>
                <a:srgbClr val="8C8E8E"/>
              </a:solidFill>
              <a:latin typeface="Helvetica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800" i="1" dirty="0">
              <a:solidFill>
                <a:srgbClr val="8C8E8E"/>
              </a:solidFill>
              <a:latin typeface="Helvetica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800" i="1" dirty="0">
              <a:solidFill>
                <a:srgbClr val="8C8E8E"/>
              </a:solidFill>
              <a:latin typeface="Helvetica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4" name="Graphic 3" descr="Coastline College logo">
            <a:extLst>
              <a:ext uri="{FF2B5EF4-FFF2-40B4-BE49-F238E27FC236}">
                <a16:creationId xmlns:a16="http://schemas.microsoft.com/office/drawing/2014/main" id="{46889521-9944-4F2A-A19C-FC63B1A43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38" y="4794250"/>
            <a:ext cx="1270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077200" cy="4830763"/>
          </a:xfrm>
        </p:spPr>
        <p:txBody>
          <a:bodyPr/>
          <a:lstStyle/>
          <a:p>
            <a:r>
              <a:rPr lang="en-US" sz="2400" dirty="0"/>
              <a:t>Debbie Henry, Curriculum Co-Chair: dhenry@coastline.edu</a:t>
            </a:r>
          </a:p>
          <a:p>
            <a:r>
              <a:rPr lang="en-US" sz="2400" dirty="0"/>
              <a:t>Dan Johnson, Curriculum Co-Chair: djohnson@coastline.edu</a:t>
            </a:r>
          </a:p>
          <a:p>
            <a:r>
              <a:rPr lang="en-US" sz="2400" dirty="0"/>
              <a:t>Ann French, Curriculum Specialist: afrench@coastline.edu</a:t>
            </a:r>
          </a:p>
          <a:p>
            <a:r>
              <a:rPr lang="en-US" sz="2400" dirty="0"/>
              <a:t>Dan Weber, Articulation Officer: dweber@coastline.edu</a:t>
            </a:r>
          </a:p>
          <a:p>
            <a:r>
              <a:rPr lang="en-US" sz="2400" dirty="0"/>
              <a:t>Garden Grove Division Curriculum Rep:</a:t>
            </a:r>
          </a:p>
          <a:p>
            <a:pPr lvl="1"/>
            <a:r>
              <a:rPr lang="en-US" dirty="0"/>
              <a:t>Brandon Brown: bbrown118@coastline.edu</a:t>
            </a:r>
          </a:p>
          <a:p>
            <a:r>
              <a:rPr lang="en-US" sz="2400" dirty="0"/>
              <a:t>Newport Beach Division Curriculum Reps: </a:t>
            </a:r>
          </a:p>
          <a:p>
            <a:pPr lvl="1"/>
            <a:r>
              <a:rPr lang="en-US" sz="2000" dirty="0"/>
              <a:t>Debbie Henry, Science &amp; Math</a:t>
            </a:r>
          </a:p>
          <a:p>
            <a:pPr lvl="1"/>
            <a:r>
              <a:rPr lang="en-US" sz="2000" dirty="0"/>
              <a:t>Dan Johnson, All other disciplines based at Newport Beach</a:t>
            </a:r>
          </a:p>
          <a:p>
            <a:r>
              <a:rPr lang="en-US" sz="2400" dirty="0"/>
              <a:t>Westminster Division Curriculum Rep:</a:t>
            </a:r>
          </a:p>
          <a:p>
            <a:pPr lvl="1"/>
            <a:r>
              <a:rPr lang="en-US" sz="2000" dirty="0"/>
              <a:t>Scott Davis: sdavis@coastline.edu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BCF9446-2DD8-4306-9CF5-79B8C811C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90892"/>
            <a:ext cx="9144000" cy="1165225"/>
          </a:xfrm>
          <a:prstGeom prst="rect">
            <a:avLst/>
          </a:prstGeom>
          <a:solidFill>
            <a:srgbClr val="00B0F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4099" name="Title 7">
            <a:extLst>
              <a:ext uri="{FF2B5EF4-FFF2-40B4-BE49-F238E27FC236}">
                <a16:creationId xmlns:a16="http://schemas.microsoft.com/office/drawing/2014/main" id="{63E5ECE1-1549-4E94-A136-4DB6D4C16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92162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b="0" i="0" u="none" dirty="0">
                <a:solidFill>
                  <a:schemeClr val="bg2">
                    <a:lumMod val="10000"/>
                  </a:schemeClr>
                </a:solidFill>
                <a:ea typeface="Arial"/>
                <a:cs typeface="Arial"/>
                <a:sym typeface="Arial"/>
              </a:rPr>
              <a:t>Curriculum: First of the “10 + 1”</a:t>
            </a:r>
          </a:p>
        </p:txBody>
      </p:sp>
      <p:pic>
        <p:nvPicPr>
          <p:cNvPr id="4101" name="Picture 3" descr="Coastline College logo">
            <a:extLst>
              <a:ext uri="{FF2B5EF4-FFF2-40B4-BE49-F238E27FC236}">
                <a16:creationId xmlns:a16="http://schemas.microsoft.com/office/drawing/2014/main" id="{76B04617-DE6F-442B-A2A3-13DBA17C6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37174"/>
            <a:ext cx="776288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B36C4-7015-41D3-93FB-3642C359F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136649"/>
            <a:ext cx="8305800" cy="4525963"/>
          </a:xfrm>
        </p:spPr>
        <p:txBody>
          <a:bodyPr/>
          <a:lstStyle/>
          <a:p>
            <a:pPr marL="385763" indent="-385763">
              <a:spcBef>
                <a:spcPts val="0"/>
              </a:spcBef>
              <a:buClr>
                <a:srgbClr val="000000"/>
              </a:buClr>
              <a:buSzPts val="2400"/>
              <a:buFont typeface="+mj-lt"/>
              <a:buAutoNum type="arabicPeriod"/>
            </a:pPr>
            <a:r>
              <a:rPr lang="en-US" b="0" i="0" u="none" dirty="0">
                <a:solidFill>
                  <a:schemeClr val="bg2">
                    <a:lumMod val="10000"/>
                  </a:schemeClr>
                </a:solidFill>
                <a:ea typeface="Arial"/>
                <a:cs typeface="Arial"/>
                <a:sym typeface="Arial"/>
              </a:rPr>
              <a:t>Curriculum, including establishing prerequisites and placing courses within disciplines.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385763" indent="-385763">
              <a:spcBef>
                <a:spcPts val="1000"/>
              </a:spcBef>
              <a:buClr>
                <a:srgbClr val="000000"/>
              </a:buClr>
              <a:buSzPts val="2400"/>
              <a:buFont typeface="+mj-lt"/>
              <a:buAutoNum type="arabicPeriod"/>
            </a:pPr>
            <a:r>
              <a:rPr lang="en-US" b="0" i="0" u="none" dirty="0">
                <a:solidFill>
                  <a:schemeClr val="bg2">
                    <a:lumMod val="10000"/>
                  </a:schemeClr>
                </a:solidFill>
                <a:ea typeface="Arial"/>
                <a:cs typeface="Arial"/>
                <a:sym typeface="Arial"/>
              </a:rPr>
              <a:t>Degree and certificate requirements.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385763" indent="-385763">
              <a:spcBef>
                <a:spcPts val="1000"/>
              </a:spcBef>
              <a:buClr>
                <a:srgbClr val="000000"/>
              </a:buClr>
              <a:buSzPts val="2400"/>
              <a:buFont typeface="+mj-lt"/>
              <a:buAutoNum type="arabicPeriod"/>
            </a:pPr>
            <a:r>
              <a:rPr lang="en-US" b="0" i="0" u="none" dirty="0">
                <a:solidFill>
                  <a:schemeClr val="bg2">
                    <a:lumMod val="10000"/>
                  </a:schemeClr>
                </a:solidFill>
                <a:ea typeface="Arial"/>
                <a:cs typeface="Arial"/>
                <a:sym typeface="Arial"/>
              </a:rPr>
              <a:t>Grading policies.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385763" indent="-385763">
              <a:spcBef>
                <a:spcPts val="1000"/>
              </a:spcBef>
              <a:buClr>
                <a:srgbClr val="000000"/>
              </a:buClr>
              <a:buSzPts val="2400"/>
              <a:buFont typeface="+mj-lt"/>
              <a:buAutoNum type="arabicPeriod"/>
            </a:pPr>
            <a:r>
              <a:rPr lang="en-US" b="0" i="0" u="none" dirty="0">
                <a:solidFill>
                  <a:schemeClr val="bg2">
                    <a:lumMod val="10000"/>
                  </a:schemeClr>
                </a:solidFill>
                <a:ea typeface="Arial"/>
                <a:cs typeface="Arial"/>
                <a:sym typeface="Arial"/>
              </a:rPr>
              <a:t>Educational program development.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385763" indent="-385763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400"/>
              <a:buFont typeface="+mj-lt"/>
              <a:buAutoNum type="arabicPeriod"/>
            </a:pPr>
            <a:r>
              <a:rPr lang="en-US" b="0" i="0" u="none" dirty="0">
                <a:solidFill>
                  <a:schemeClr val="bg2">
                    <a:lumMod val="10000"/>
                  </a:schemeClr>
                </a:solidFill>
                <a:ea typeface="Arial"/>
                <a:cs typeface="Arial"/>
                <a:sym typeface="Arial"/>
              </a:rPr>
              <a:t>Standards or policies regarding student preparation and success.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3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Must Ensure Compliance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7848600" cy="4708525"/>
          </a:xfrm>
        </p:spPr>
        <p:txBody>
          <a:bodyPr/>
          <a:lstStyle/>
          <a:p>
            <a:r>
              <a:rPr lang="en-US" dirty="0"/>
              <a:t>College and Board Policies</a:t>
            </a:r>
          </a:p>
          <a:p>
            <a:r>
              <a:rPr lang="en-US" dirty="0"/>
              <a:t>California Education Code</a:t>
            </a:r>
          </a:p>
          <a:p>
            <a:r>
              <a:rPr lang="en-US" dirty="0"/>
              <a:t>California Code of Regulations (Title 5)</a:t>
            </a:r>
          </a:p>
          <a:p>
            <a:r>
              <a:rPr lang="en-US" dirty="0"/>
              <a:t>Chancellor’s Office, California Community Colleges</a:t>
            </a:r>
          </a:p>
          <a:p>
            <a:r>
              <a:rPr lang="en-US" dirty="0"/>
              <a:t>Accreditation (ACCJC)</a:t>
            </a:r>
          </a:p>
          <a:p>
            <a:r>
              <a:rPr lang="en-US" dirty="0"/>
              <a:t>Federal Dept. of Education Regulations</a:t>
            </a:r>
          </a:p>
          <a:p>
            <a:r>
              <a:rPr lang="en-US" dirty="0"/>
              <a:t>Other bodies (CTE)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C94022-E3E4-4FE7-AD27-11E225476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53100"/>
            <a:ext cx="9144000" cy="1104900"/>
          </a:xfrm>
          <a:prstGeom prst="rect">
            <a:avLst/>
          </a:prstGeom>
          <a:solidFill>
            <a:srgbClr val="00B0F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pic>
        <p:nvPicPr>
          <p:cNvPr id="7" name="Picture 3" descr="Coastline College logo">
            <a:extLst>
              <a:ext uri="{FF2B5EF4-FFF2-40B4-BE49-F238E27FC236}">
                <a16:creationId xmlns:a16="http://schemas.microsoft.com/office/drawing/2014/main" id="{8A49CED0-3807-4B4E-91D9-A51D144C5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73737"/>
            <a:ext cx="776288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3C94022-E3E4-4FE7-AD27-11E225476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53100"/>
            <a:ext cx="9144000" cy="1104900"/>
          </a:xfrm>
          <a:prstGeom prst="rect">
            <a:avLst/>
          </a:prstGeom>
          <a:solidFill>
            <a:srgbClr val="00B0F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5123" name="Title 7">
            <a:extLst>
              <a:ext uri="{FF2B5EF4-FFF2-40B4-BE49-F238E27FC236}">
                <a16:creationId xmlns:a16="http://schemas.microsoft.com/office/drawing/2014/main" id="{223DF3F1-C961-48C3-AB26-51425AAFF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5251"/>
            <a:ext cx="8229600" cy="792162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Curriculum Process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A03EE949-A14B-4D58-BD1C-0CFDE5B14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066800"/>
            <a:ext cx="7696200" cy="4267200"/>
          </a:xfrm>
        </p:spPr>
        <p:txBody>
          <a:bodyPr rtlCol="0">
            <a:no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1900" dirty="0"/>
              <a:t>Faculty initiate curriculum in consultation with department and Dean.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900" dirty="0"/>
              <a:t>Review by Dept. Chair, Articulation Officer and Division Curriculum Representative. Curriculum Rep. performs technical review and has approval authority to move it forward or send it back for changes.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900" dirty="0"/>
              <a:t>Review by Librarian, Distance Education Representative and the Discipline Dean. Discipline Dean has approval authority to move curriculum forward or send it back.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900" dirty="0"/>
              <a:t>Curriculum is reviewed in CurricUNET by all Curriculum Committee members prior to the physical meeting. Appropriate feedback is provided.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900" dirty="0"/>
              <a:t>Curriculum is discussed at the live meeting and the decision made whether to approve.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900" dirty="0"/>
              <a:t>New Courses and Programs and Major Revisions to Courses and Programs are forwarded to the District for approval.</a:t>
            </a:r>
          </a:p>
        </p:txBody>
      </p:sp>
      <p:pic>
        <p:nvPicPr>
          <p:cNvPr id="5125" name="Picture 3" descr="Coastline College logo">
            <a:extLst>
              <a:ext uri="{FF2B5EF4-FFF2-40B4-BE49-F238E27FC236}">
                <a16:creationId xmlns:a16="http://schemas.microsoft.com/office/drawing/2014/main" id="{8A49CED0-3807-4B4E-91D9-A51D144C5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53100"/>
            <a:ext cx="776288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24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3C94022-E3E4-4FE7-AD27-11E225476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53100"/>
            <a:ext cx="9144000" cy="1104900"/>
          </a:xfrm>
          <a:prstGeom prst="rect">
            <a:avLst/>
          </a:prstGeom>
          <a:solidFill>
            <a:srgbClr val="00B0F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5123" name="Title 7">
            <a:extLst>
              <a:ext uri="{FF2B5EF4-FFF2-40B4-BE49-F238E27FC236}">
                <a16:creationId xmlns:a16="http://schemas.microsoft.com/office/drawing/2014/main" id="{223DF3F1-C961-48C3-AB26-51425AAFF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5251"/>
            <a:ext cx="8229600" cy="792162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Curriculum Process Continued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A03EE949-A14B-4D58-BD1C-0CFDE5B14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887413"/>
            <a:ext cx="7162800" cy="4446587"/>
          </a:xfrm>
        </p:spPr>
        <p:txBody>
          <a:bodyPr rtlCol="0">
            <a:no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100" dirty="0"/>
              <a:t>Changes are made to the Curriculum Inventory maintained at the State Chancellor’s Office. In some cases curriculum needs to be reviewed and approved by the Chancellor’s Office</a:t>
            </a:r>
          </a:p>
          <a:p>
            <a:pPr lvl="1">
              <a:defRPr/>
            </a:pPr>
            <a:r>
              <a:rPr lang="en-US" sz="1400" dirty="0"/>
              <a:t>Associate Degrees for Transfer (AD-T)</a:t>
            </a:r>
          </a:p>
          <a:p>
            <a:pPr lvl="1">
              <a:defRPr/>
            </a:pPr>
            <a:r>
              <a:rPr lang="en-US" sz="1400" dirty="0"/>
              <a:t>Credit Certificates 16 units and over MUST have CO approval</a:t>
            </a:r>
          </a:p>
          <a:p>
            <a:pPr lvl="1">
              <a:defRPr/>
            </a:pPr>
            <a:r>
              <a:rPr lang="en-US" sz="1400" dirty="0"/>
              <a:t>Credit Certificates 8 to &lt;16 MAY request CO approval</a:t>
            </a:r>
          </a:p>
          <a:p>
            <a:pPr lvl="1">
              <a:defRPr/>
            </a:pPr>
            <a:r>
              <a:rPr lang="en-US" sz="1400" dirty="0"/>
              <a:t>Short Term Vocational Noncredit Programs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100" dirty="0"/>
              <a:t> (Noncredit STV Certificates / ADTs / CTE non-C-ID programs 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100" dirty="0"/>
              <a:t>Courses and programs that have been fully approved will go into the college catalog and may be offered to students.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100" dirty="0"/>
              <a:t>The college Articulation Officer also sends out courses for approval for articulation agreements with four year institutions, acceptance as part of transfer patterns and for acceptance by C-ID (Course Identification Numbering System)</a:t>
            </a:r>
          </a:p>
        </p:txBody>
      </p:sp>
      <p:pic>
        <p:nvPicPr>
          <p:cNvPr id="5125" name="Picture 3" descr="Coastline College logo">
            <a:extLst>
              <a:ext uri="{FF2B5EF4-FFF2-40B4-BE49-F238E27FC236}">
                <a16:creationId xmlns:a16="http://schemas.microsoft.com/office/drawing/2014/main" id="{8A49CED0-3807-4B4E-91D9-A51D144C5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53100"/>
            <a:ext cx="776288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4364421-0E30-46E6-B729-7A0560F6C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5692775"/>
            <a:ext cx="9372600" cy="1470025"/>
          </a:xfrm>
          <a:prstGeom prst="rect">
            <a:avLst/>
          </a:prstGeom>
          <a:solidFill>
            <a:srgbClr val="00B0F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147" name="Title 7">
            <a:extLst>
              <a:ext uri="{FF2B5EF4-FFF2-40B4-BE49-F238E27FC236}">
                <a16:creationId xmlns:a16="http://schemas.microsoft.com/office/drawing/2014/main" id="{5A05DB41-57F6-46EB-A859-E20BCC9B8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Curriculum Review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10A931A-BDA2-420C-938D-02849F5B4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7391400" cy="4267200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/>
              <a:t>Technical review ensures complete data, compliance, and consistency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/>
              <a:t>Curriculum committee or subcommittee, plus curriculum specialists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Content review can be left to discipline faculty (prior to technical review), but the curriculum committee needs to look at content too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/>
              <a:t>Assignment of a discipline, min qualifications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/>
              <a:t>Avoiding duplication of existing curriculum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/>
              <a:t>Appropriateness to college mission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/>
              <a:t>Integration of elements of COR (content, objectives, assignments, etc.)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/>
              <a:t>Articulation and C-ID approval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/>
              <a:t>Accreditation </a:t>
            </a:r>
          </a:p>
        </p:txBody>
      </p:sp>
      <p:pic>
        <p:nvPicPr>
          <p:cNvPr id="6149" name="Picture 3" descr="Coastline College logo">
            <a:extLst>
              <a:ext uri="{FF2B5EF4-FFF2-40B4-BE49-F238E27FC236}">
                <a16:creationId xmlns:a16="http://schemas.microsoft.com/office/drawing/2014/main" id="{7253C2DC-A2C4-46FE-A4DC-DB8E4EF52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53100"/>
            <a:ext cx="776288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4364421-0E30-46E6-B729-7A0560F6C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92775"/>
            <a:ext cx="9144000" cy="1470025"/>
          </a:xfrm>
          <a:prstGeom prst="rect">
            <a:avLst/>
          </a:prstGeom>
          <a:solidFill>
            <a:srgbClr val="00B0F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147" name="Title 7">
            <a:extLst>
              <a:ext uri="{FF2B5EF4-FFF2-40B4-BE49-F238E27FC236}">
                <a16:creationId xmlns:a16="http://schemas.microsoft.com/office/drawing/2014/main" id="{5A05DB41-57F6-46EB-A859-E20BCC9B8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Some Things to Focus On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10A931A-BDA2-420C-938D-02849F5B4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6744" y="1181100"/>
            <a:ext cx="7848600" cy="4267200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/>
              <a:t>Hours and Units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Requisites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Part of a Program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C-ID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Distance Education Addendum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Student Learning Outcomes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Textbooks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District Issues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Appropriate College Level Rigor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Relevance of Curriculum to College Mission and Student Needs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dirty="0"/>
          </a:p>
        </p:txBody>
      </p:sp>
      <p:pic>
        <p:nvPicPr>
          <p:cNvPr id="6149" name="Picture 3" descr="Coastline College logo">
            <a:extLst>
              <a:ext uri="{FF2B5EF4-FFF2-40B4-BE49-F238E27FC236}">
                <a16:creationId xmlns:a16="http://schemas.microsoft.com/office/drawing/2014/main" id="{7253C2DC-A2C4-46FE-A4DC-DB8E4EF52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53100"/>
            <a:ext cx="776288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07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96270E4-2F6F-401F-AC28-7CC42F6CE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5692775"/>
            <a:ext cx="9372600" cy="1470025"/>
          </a:xfrm>
          <a:prstGeom prst="rect">
            <a:avLst/>
          </a:prstGeom>
          <a:solidFill>
            <a:srgbClr val="00B0F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7171" name="Title 7">
            <a:extLst>
              <a:ext uri="{FF2B5EF4-FFF2-40B4-BE49-F238E27FC236}">
                <a16:creationId xmlns:a16="http://schemas.microsoft.com/office/drawing/2014/main" id="{9583EB32-6036-4047-A07E-CF1A419A7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ACRONYMNS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F202988B-45F8-427E-9FB5-AA18D25DC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7391400" cy="4267200"/>
          </a:xfrm>
        </p:spPr>
        <p:txBody>
          <a:bodyPr rtlCol="0">
            <a:normAutofit fontScale="925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AA-T or AS-T – Associate Degree for Transfer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ASCCC—Academic Senate for California Community Colleges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CCCCO—California Community Colleges Chancellor’s Office (or State CO— State Chancellor’s Office)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CDCP – Enhanced funded noncredit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C-ID – Course Identification Numbering System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COR—Course Outline of Record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COCI 2.0—Chancellor’s Office Curriculum Inventory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PCAH—Program and Course Approval Handbook</a:t>
            </a:r>
          </a:p>
        </p:txBody>
      </p:sp>
      <p:pic>
        <p:nvPicPr>
          <p:cNvPr id="7173" name="Picture 3" descr="Coastline College logo">
            <a:extLst>
              <a:ext uri="{FF2B5EF4-FFF2-40B4-BE49-F238E27FC236}">
                <a16:creationId xmlns:a16="http://schemas.microsoft.com/office/drawing/2014/main" id="{80B91CE6-9994-49E1-AF33-FAFF9C503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53100"/>
            <a:ext cx="776288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2DE8845-6A7B-4B56-B0D4-123A1157F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5692775"/>
            <a:ext cx="9372600" cy="1470025"/>
          </a:xfrm>
          <a:prstGeom prst="rect">
            <a:avLst/>
          </a:prstGeom>
          <a:solidFill>
            <a:srgbClr val="00B0F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8195" name="Title 7">
            <a:extLst>
              <a:ext uri="{FF2B5EF4-FFF2-40B4-BE49-F238E27FC236}">
                <a16:creationId xmlns:a16="http://schemas.microsoft.com/office/drawing/2014/main" id="{44AED929-7231-4F78-9441-437B7FF2E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Useful links and documents: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7B62EDE2-E228-48D8-8474-E10534604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7772400" cy="4267200"/>
          </a:xfrm>
        </p:spPr>
        <p:txBody>
          <a:bodyPr rtlCol="0">
            <a:normAutofit fontScale="775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i="1" dirty="0">
                <a:hlinkClick r:id="rId2"/>
              </a:rPr>
              <a:t>Program and Course Approval Handbook, 7th ed.</a:t>
            </a:r>
            <a:endParaRPr lang="en-US" i="1" dirty="0">
              <a:hlinkClick r:id="rId3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i="1" dirty="0">
                <a:hlinkClick r:id="rId4"/>
              </a:rPr>
              <a:t>Ensuring Effective Curriculum Approval Processes: A Guide for Local Senates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i="1" dirty="0">
                <a:hlinkClick r:id="rId5"/>
              </a:rPr>
              <a:t>The Course Outline of Record: A Curriculum Reference Guide Revisited</a:t>
            </a:r>
            <a:endParaRPr lang="en-US" dirty="0"/>
          </a:p>
          <a:p>
            <a:pPr>
              <a:buFont typeface="Wingdings" pitchFamily="2" charset="2"/>
              <a:buChar char="Ø"/>
              <a:defRPr/>
            </a:pPr>
            <a:r>
              <a:rPr lang="en-US" i="1" dirty="0">
                <a:solidFill>
                  <a:srgbClr val="000000"/>
                </a:solidFill>
              </a:rPr>
              <a:t>ASCCC.org for more papers, Rostrum articles, etc.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i="1" dirty="0">
                <a:solidFill>
                  <a:srgbClr val="000000"/>
                </a:solidFill>
              </a:rPr>
              <a:t>CCCCO.edu for Chancellor’s Office Information; </a:t>
            </a:r>
            <a:r>
              <a:rPr lang="en-US" i="1" dirty="0">
                <a:solidFill>
                  <a:srgbClr val="000000"/>
                </a:solidFill>
                <a:hlinkClick r:id="rId6"/>
              </a:rPr>
              <a:t>http://extranet.cccco.edu/Divisions/AcademicAffairs.aspx</a:t>
            </a:r>
            <a:r>
              <a:rPr lang="en-US" i="1" dirty="0">
                <a:solidFill>
                  <a:srgbClr val="000000"/>
                </a:solidFill>
              </a:rPr>
              <a:t> for information in Academic Affairs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i="1" dirty="0">
                <a:solidFill>
                  <a:srgbClr val="000000"/>
                </a:solidFill>
              </a:rPr>
              <a:t>COCI 2.0: </a:t>
            </a:r>
            <a:r>
              <a:rPr lang="en-US" dirty="0">
                <a:hlinkClick r:id="rId7"/>
              </a:rPr>
              <a:t>https://coci2.ccctechcenter.org/</a:t>
            </a:r>
            <a:endParaRPr lang="en-US" dirty="0"/>
          </a:p>
          <a:p>
            <a:pPr>
              <a:buFont typeface="Wingdings" pitchFamily="2" charset="2"/>
              <a:buChar char="Ø"/>
              <a:defRPr/>
            </a:pPr>
            <a:r>
              <a:rPr lang="en-US" i="1" dirty="0">
                <a:solidFill>
                  <a:srgbClr val="000000"/>
                </a:solidFill>
              </a:rPr>
              <a:t>ASCCC Curriculum Committee:</a:t>
            </a:r>
            <a:r>
              <a:rPr lang="en-US" dirty="0">
                <a:hlinkClick r:id="rId8"/>
              </a:rPr>
              <a:t> Curriculum Committee | ASCCC</a:t>
            </a:r>
            <a:endParaRPr lang="en-US" dirty="0"/>
          </a:p>
          <a:p>
            <a:pPr>
              <a:buFont typeface="Wingdings" pitchFamily="2" charset="2"/>
              <a:buChar char="Ø"/>
              <a:defRPr/>
            </a:pPr>
            <a:r>
              <a:rPr lang="en-US" i="1" dirty="0">
                <a:solidFill>
                  <a:srgbClr val="000000"/>
                </a:solidFill>
              </a:rPr>
              <a:t>ASCCC 2021 Curriculum Summer Institute: </a:t>
            </a:r>
            <a:r>
              <a:rPr lang="en-US" dirty="0">
                <a:hlinkClick r:id="rId9"/>
              </a:rPr>
              <a:t>2021 Curriculum Institute - Virtual Event | ASCCC</a:t>
            </a:r>
            <a:endParaRPr lang="en-US" i="1" dirty="0">
              <a:solidFill>
                <a:srgbClr val="000000"/>
              </a:solidFill>
            </a:endParaRPr>
          </a:p>
        </p:txBody>
      </p:sp>
      <p:pic>
        <p:nvPicPr>
          <p:cNvPr id="8197" name="Picture 3" descr="Coastline College logo">
            <a:extLst>
              <a:ext uri="{FF2B5EF4-FFF2-40B4-BE49-F238E27FC236}">
                <a16:creationId xmlns:a16="http://schemas.microsoft.com/office/drawing/2014/main" id="{7728182E-8B96-4380-B7F3-83DC19FB6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53100"/>
            <a:ext cx="776288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</TotalTime>
  <Words>742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</vt:lpstr>
      <vt:lpstr>Wingdings</vt:lpstr>
      <vt:lpstr>Office Theme</vt:lpstr>
      <vt:lpstr>Curriculum Committee Training Fall 2021</vt:lpstr>
      <vt:lpstr>Curriculum: First of the “10 + 1”</vt:lpstr>
      <vt:lpstr>Must Ensure Compliance </vt:lpstr>
      <vt:lpstr>Curriculum Process</vt:lpstr>
      <vt:lpstr>Curriculum Process Continued</vt:lpstr>
      <vt:lpstr>Curriculum Review</vt:lpstr>
      <vt:lpstr>Some Things to Focus On</vt:lpstr>
      <vt:lpstr>ACRONYMNS</vt:lpstr>
      <vt:lpstr>Useful links and documents:</vt:lpstr>
      <vt:lpstr>Contact Information</vt:lpstr>
    </vt:vector>
  </TitlesOfParts>
  <Company>Coastline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 Adminstrator</dc:creator>
  <cp:lastModifiedBy>Ann French</cp:lastModifiedBy>
  <cp:revision>58</cp:revision>
  <dcterms:created xsi:type="dcterms:W3CDTF">2009-09-08T23:34:22Z</dcterms:created>
  <dcterms:modified xsi:type="dcterms:W3CDTF">2021-09-10T22:54:25Z</dcterms:modified>
</cp:coreProperties>
</file>